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7" r:id="rId4"/>
    <p:sldId id="258" r:id="rId5"/>
    <p:sldId id="262" r:id="rId6"/>
    <p:sldId id="263" r:id="rId7"/>
    <p:sldId id="261" r:id="rId8"/>
    <p:sldId id="264" r:id="rId9"/>
    <p:sldId id="265" r:id="rId10"/>
    <p:sldId id="270" r:id="rId11"/>
    <p:sldId id="269" r:id="rId12"/>
    <p:sldId id="272" r:id="rId13"/>
    <p:sldId id="268" r:id="rId14"/>
    <p:sldId id="275" r:id="rId15"/>
    <p:sldId id="276" r:id="rId16"/>
    <p:sldId id="277" r:id="rId17"/>
    <p:sldId id="274" r:id="rId18"/>
    <p:sldId id="273" r:id="rId19"/>
    <p:sldId id="279" r:id="rId20"/>
    <p:sldId id="271" r:id="rId21"/>
    <p:sldId id="280" r:id="rId22"/>
    <p:sldId id="281" r:id="rId23"/>
    <p:sldId id="282" r:id="rId24"/>
    <p:sldId id="283" r:id="rId25"/>
    <p:sldId id="278" r:id="rId26"/>
    <p:sldId id="286" r:id="rId27"/>
    <p:sldId id="287" r:id="rId28"/>
    <p:sldId id="289" r:id="rId29"/>
    <p:sldId id="306" r:id="rId30"/>
    <p:sldId id="307" r:id="rId31"/>
    <p:sldId id="292" r:id="rId32"/>
    <p:sldId id="296" r:id="rId33"/>
    <p:sldId id="305" r:id="rId34"/>
    <p:sldId id="293" r:id="rId35"/>
    <p:sldId id="294" r:id="rId36"/>
    <p:sldId id="295" r:id="rId37"/>
    <p:sldId id="297" r:id="rId38"/>
    <p:sldId id="299" r:id="rId39"/>
    <p:sldId id="301" r:id="rId40"/>
    <p:sldId id="300" r:id="rId41"/>
    <p:sldId id="298" r:id="rId42"/>
    <p:sldId id="302" r:id="rId43"/>
    <p:sldId id="303" r:id="rId44"/>
    <p:sldId id="304" r:id="rId45"/>
    <p:sldId id="309" r:id="rId46"/>
    <p:sldId id="308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6" r:id="rId63"/>
    <p:sldId id="327" r:id="rId64"/>
    <p:sldId id="328" r:id="rId65"/>
    <p:sldId id="329" r:id="rId66"/>
    <p:sldId id="332" r:id="rId67"/>
    <p:sldId id="333" r:id="rId68"/>
    <p:sldId id="334" r:id="rId69"/>
    <p:sldId id="335" r:id="rId70"/>
    <p:sldId id="336" r:id="rId71"/>
    <p:sldId id="339" r:id="rId72"/>
    <p:sldId id="325" r:id="rId73"/>
    <p:sldId id="340" r:id="rId74"/>
    <p:sldId id="337" r:id="rId75"/>
    <p:sldId id="338" r:id="rId76"/>
    <p:sldId id="341" r:id="rId77"/>
    <p:sldId id="342" r:id="rId78"/>
    <p:sldId id="343" r:id="rId79"/>
    <p:sldId id="291" r:id="rId80"/>
    <p:sldId id="259" r:id="rId81"/>
    <p:sldId id="266" r:id="rId82"/>
    <p:sldId id="260" r:id="rId83"/>
    <p:sldId id="290" r:id="rId84"/>
    <p:sldId id="284" r:id="rId85"/>
    <p:sldId id="288" r:id="rId86"/>
    <p:sldId id="285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7149"/>
  </p:normalViewPr>
  <p:slideViewPr>
    <p:cSldViewPr snapToGrid="0" snapToObjects="1">
      <p:cViewPr>
        <p:scale>
          <a:sx n="130" d="100"/>
          <a:sy n="130" d="100"/>
        </p:scale>
        <p:origin x="31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8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2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81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3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3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10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49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0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6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7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A1427-AA55-F740-8C88-CF1F78A95DC8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5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emf"/><Relationship Id="rId3" Type="http://schemas.openxmlformats.org/officeDocument/2006/relationships/image" Target="../media/image11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4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emf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3.emf"/><Relationship Id="rId12" Type="http://schemas.openxmlformats.org/officeDocument/2006/relationships/image" Target="../media/image134.emf"/><Relationship Id="rId13" Type="http://schemas.openxmlformats.org/officeDocument/2006/relationships/image" Target="../media/image135.emf"/><Relationship Id="rId1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Relationship Id="rId3" Type="http://schemas.openxmlformats.org/officeDocument/2006/relationships/image" Target="../media/image126.emf"/><Relationship Id="rId4" Type="http://schemas.openxmlformats.org/officeDocument/2006/relationships/image" Target="NULL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0.emf"/><Relationship Id="rId9" Type="http://schemas.openxmlformats.org/officeDocument/2006/relationships/image" Target="../media/image131.emf"/><Relationship Id="rId10" Type="http://schemas.openxmlformats.org/officeDocument/2006/relationships/image" Target="../media/image132.emf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5.emf"/><Relationship Id="rId12" Type="http://schemas.openxmlformats.org/officeDocument/2006/relationships/image" Target="../media/image146.emf"/><Relationship Id="rId13" Type="http://schemas.openxmlformats.org/officeDocument/2006/relationships/image" Target="../media/image147.emf"/><Relationship Id="rId14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Relationship Id="rId3" Type="http://schemas.openxmlformats.org/officeDocument/2006/relationships/image" Target="../media/image138.emf"/><Relationship Id="rId4" Type="http://schemas.openxmlformats.org/officeDocument/2006/relationships/image" Target="NULL"/><Relationship Id="rId5" Type="http://schemas.openxmlformats.org/officeDocument/2006/relationships/image" Target="../media/image139.emf"/><Relationship Id="rId6" Type="http://schemas.openxmlformats.org/officeDocument/2006/relationships/image" Target="../media/image140.emf"/><Relationship Id="rId7" Type="http://schemas.openxmlformats.org/officeDocument/2006/relationships/image" Target="../media/image141.emf"/><Relationship Id="rId8" Type="http://schemas.openxmlformats.org/officeDocument/2006/relationships/image" Target="../media/image142.emf"/><Relationship Id="rId9" Type="http://schemas.openxmlformats.org/officeDocument/2006/relationships/image" Target="../media/image143.emf"/><Relationship Id="rId10" Type="http://schemas.openxmlformats.org/officeDocument/2006/relationships/image" Target="../media/image14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4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4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4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4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4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4" Type="http://schemas.openxmlformats.org/officeDocument/2006/relationships/image" Target="../media/image155.emf"/><Relationship Id="rId5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4" Type="http://schemas.openxmlformats.org/officeDocument/2006/relationships/image" Target="../media/image16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4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4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4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6" Type="http://schemas.openxmlformats.org/officeDocument/2006/relationships/image" Target="../media/image175.emf"/><Relationship Id="rId7" Type="http://schemas.openxmlformats.org/officeDocument/2006/relationships/image" Target="../media/image17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4" Type="http://schemas.openxmlformats.org/officeDocument/2006/relationships/image" Target="../media/image178.emf"/><Relationship Id="rId5" Type="http://schemas.openxmlformats.org/officeDocument/2006/relationships/image" Target="../media/image179.emf"/><Relationship Id="rId6" Type="http://schemas.openxmlformats.org/officeDocument/2006/relationships/image" Target="../media/image180.emf"/><Relationship Id="rId7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4" Type="http://schemas.openxmlformats.org/officeDocument/2006/relationships/image" Target="../media/image183.emf"/><Relationship Id="rId5" Type="http://schemas.openxmlformats.org/officeDocument/2006/relationships/image" Target="../media/image184.emf"/><Relationship Id="rId6" Type="http://schemas.openxmlformats.org/officeDocument/2006/relationships/image" Target="../media/image185.emf"/><Relationship Id="rId7" Type="http://schemas.openxmlformats.org/officeDocument/2006/relationships/image" Target="../media/image18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4" Type="http://schemas.openxmlformats.org/officeDocument/2006/relationships/image" Target="../media/image188.emf"/><Relationship Id="rId5" Type="http://schemas.openxmlformats.org/officeDocument/2006/relationships/image" Target="../media/image189.emf"/><Relationship Id="rId6" Type="http://schemas.openxmlformats.org/officeDocument/2006/relationships/image" Target="../media/image190.emf"/><Relationship Id="rId7" Type="http://schemas.openxmlformats.org/officeDocument/2006/relationships/image" Target="../media/image19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4" Type="http://schemas.openxmlformats.org/officeDocument/2006/relationships/image" Target="../media/image193.emf"/><Relationship Id="rId5" Type="http://schemas.openxmlformats.org/officeDocument/2006/relationships/image" Target="../media/image194.emf"/><Relationship Id="rId6" Type="http://schemas.openxmlformats.org/officeDocument/2006/relationships/image" Target="../media/image195.emf"/><Relationship Id="rId7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4" Type="http://schemas.openxmlformats.org/officeDocument/2006/relationships/image" Target="../media/image198.emf"/><Relationship Id="rId5" Type="http://schemas.openxmlformats.org/officeDocument/2006/relationships/image" Target="../media/image199.emf"/><Relationship Id="rId6" Type="http://schemas.openxmlformats.org/officeDocument/2006/relationships/image" Target="../media/image200.emf"/><Relationship Id="rId7" Type="http://schemas.openxmlformats.org/officeDocument/2006/relationships/image" Target="../media/image201.emf"/><Relationship Id="rId8" Type="http://schemas.openxmlformats.org/officeDocument/2006/relationships/image" Target="../media/image202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8" Type="http://schemas.openxmlformats.org/officeDocument/2006/relationships/image" Target="../media/image208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emf"/><Relationship Id="rId4" Type="http://schemas.openxmlformats.org/officeDocument/2006/relationships/image" Target="../media/image210.emf"/><Relationship Id="rId5" Type="http://schemas.openxmlformats.org/officeDocument/2006/relationships/image" Target="../media/image211.emf"/><Relationship Id="rId6" Type="http://schemas.openxmlformats.org/officeDocument/2006/relationships/image" Target="../media/image212.emf"/><Relationship Id="rId7" Type="http://schemas.openxmlformats.org/officeDocument/2006/relationships/image" Target="../media/image213.emf"/><Relationship Id="rId8" Type="http://schemas.openxmlformats.org/officeDocument/2006/relationships/image" Target="../media/image214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4" Type="http://schemas.openxmlformats.org/officeDocument/2006/relationships/image" Target="../media/image216.emf"/><Relationship Id="rId5" Type="http://schemas.openxmlformats.org/officeDocument/2006/relationships/image" Target="../media/image217.emf"/><Relationship Id="rId6" Type="http://schemas.openxmlformats.org/officeDocument/2006/relationships/image" Target="../media/image218.emf"/><Relationship Id="rId7" Type="http://schemas.openxmlformats.org/officeDocument/2006/relationships/image" Target="../media/image219.emf"/><Relationship Id="rId8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4" Type="http://schemas.openxmlformats.org/officeDocument/2006/relationships/image" Target="../media/image222.emf"/><Relationship Id="rId5" Type="http://schemas.openxmlformats.org/officeDocument/2006/relationships/image" Target="../media/image223.emf"/><Relationship Id="rId6" Type="http://schemas.openxmlformats.org/officeDocument/2006/relationships/image" Target="../media/image224.emf"/><Relationship Id="rId7" Type="http://schemas.openxmlformats.org/officeDocument/2006/relationships/image" Target="../media/image225.emf"/><Relationship Id="rId8" Type="http://schemas.openxmlformats.org/officeDocument/2006/relationships/image" Target="../media/image22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emf"/><Relationship Id="rId4" Type="http://schemas.openxmlformats.org/officeDocument/2006/relationships/image" Target="../media/image2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emf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0.png"/><Relationship Id="rId1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Relationship Id="rId10" Type="http://schemas.openxmlformats.org/officeDocument/2006/relationships/image" Target="../media/image23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2.jpg"/><Relationship Id="rId3" Type="http://schemas.openxmlformats.org/officeDocument/2006/relationships/image" Target="../media/image243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9389" y="394636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Sn3O3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86" y="740972"/>
            <a:ext cx="9952521" cy="55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54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2" y="1333931"/>
            <a:ext cx="3402097" cy="2553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00" y="1333930"/>
            <a:ext cx="3402099" cy="25534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47" y="1333929"/>
            <a:ext cx="3402100" cy="25534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3" y="3929664"/>
            <a:ext cx="3402096" cy="25534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00" y="3929664"/>
            <a:ext cx="3402099" cy="25534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47" y="3929665"/>
            <a:ext cx="3402097" cy="25534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62750" y="1690688"/>
            <a:ext cx="251299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orange curve is the</a:t>
            </a:r>
            <a:br>
              <a:rPr lang="en-US" dirty="0" smtClean="0"/>
            </a:br>
            <a:r>
              <a:rPr lang="en-US" dirty="0" smtClean="0"/>
              <a:t>predicted energy of the</a:t>
            </a:r>
            <a:br>
              <a:rPr lang="en-US" dirty="0" smtClean="0"/>
            </a:br>
            <a:r>
              <a:rPr lang="en-US" dirty="0" smtClean="0"/>
              <a:t>global minimum, while</a:t>
            </a:r>
            <a:br>
              <a:rPr lang="en-US" dirty="0" smtClean="0"/>
            </a:br>
            <a:r>
              <a:rPr lang="en-US" dirty="0" smtClean="0"/>
              <a:t>grey curve is the best </a:t>
            </a:r>
            <a:br>
              <a:rPr lang="en-US" dirty="0" smtClean="0"/>
            </a:br>
            <a:r>
              <a:rPr lang="en-US" dirty="0" smtClean="0"/>
              <a:t>fitness at that iteration.</a:t>
            </a:r>
          </a:p>
          <a:p>
            <a:endParaRPr lang="en-US" dirty="0"/>
          </a:p>
          <a:p>
            <a:r>
              <a:rPr lang="en-US" dirty="0" smtClean="0"/>
              <a:t>The plots of these six</a:t>
            </a:r>
            <a:br>
              <a:rPr lang="en-US" dirty="0" smtClean="0"/>
            </a:br>
            <a:r>
              <a:rPr lang="en-US" dirty="0" smtClean="0"/>
              <a:t>failed searches therefore</a:t>
            </a:r>
            <a:br>
              <a:rPr lang="en-US" dirty="0" smtClean="0"/>
            </a:br>
            <a:r>
              <a:rPr lang="en-US" dirty="0" smtClean="0"/>
              <a:t>show that the problem</a:t>
            </a:r>
            <a:br>
              <a:rPr lang="en-US" dirty="0" smtClean="0"/>
            </a:br>
            <a:r>
              <a:rPr lang="en-US" dirty="0" smtClean="0"/>
              <a:t>is that the proper new</a:t>
            </a:r>
            <a:br>
              <a:rPr lang="en-US" dirty="0" smtClean="0"/>
            </a:br>
            <a:r>
              <a:rPr lang="en-US" dirty="0" smtClean="0"/>
              <a:t>candidates are not </a:t>
            </a:r>
            <a:br>
              <a:rPr lang="en-US" dirty="0" smtClean="0"/>
            </a:br>
            <a:r>
              <a:rPr lang="en-US" dirty="0" smtClean="0"/>
              <a:t>generated by the</a:t>
            </a:r>
          </a:p>
          <a:p>
            <a:r>
              <a:rPr lang="en-US" dirty="0"/>
              <a:t>m</a:t>
            </a:r>
            <a:r>
              <a:rPr lang="en-US" dirty="0" smtClean="0"/>
              <a:t>utations. Since if they</a:t>
            </a:r>
          </a:p>
          <a:p>
            <a:r>
              <a:rPr lang="en-US" dirty="0"/>
              <a:t>w</a:t>
            </a:r>
            <a:r>
              <a:rPr lang="en-US" dirty="0" smtClean="0"/>
              <a:t>ere generated, they</a:t>
            </a:r>
            <a:br>
              <a:rPr lang="en-US" dirty="0" smtClean="0"/>
            </a:br>
            <a:r>
              <a:rPr lang="en-US" dirty="0" smtClean="0"/>
              <a:t>would be picked based</a:t>
            </a:r>
            <a:br>
              <a:rPr lang="en-US" dirty="0" smtClean="0"/>
            </a:br>
            <a:r>
              <a:rPr lang="en-US" dirty="0" smtClean="0"/>
              <a:t>on the energy alone.</a:t>
            </a:r>
          </a:p>
        </p:txBody>
      </p:sp>
    </p:spTree>
    <p:extLst>
      <p:ext uri="{BB962C8B-B14F-4D97-AF65-F5344CB8AC3E}">
        <p14:creationId xmlns:p14="http://schemas.microsoft.com/office/powerpoint/2010/main" val="138285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60277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variation in the population (controlled by </a:t>
            </a:r>
            <a:r>
              <a:rPr lang="en-US" dirty="0" err="1" smtClean="0"/>
              <a:t>d_pop</a:t>
            </a:r>
            <a:r>
              <a:rPr lang="en-US" dirty="0" smtClean="0"/>
              <a:t>) and</a:t>
            </a:r>
            <a:br>
              <a:rPr lang="en-US" dirty="0" smtClean="0"/>
            </a:br>
            <a:r>
              <a:rPr lang="en-US" dirty="0" smtClean="0"/>
              <a:t>the population size will influence, what new structures</a:t>
            </a:r>
          </a:p>
          <a:p>
            <a:r>
              <a:rPr lang="en-US" dirty="0"/>
              <a:t>a</a:t>
            </a:r>
            <a:r>
              <a:rPr lang="en-US" dirty="0" smtClean="0"/>
              <a:t>re generated.</a:t>
            </a:r>
          </a:p>
          <a:p>
            <a:endParaRPr lang="en-US" dirty="0"/>
          </a:p>
          <a:p>
            <a:r>
              <a:rPr lang="en-US" dirty="0" smtClean="0"/>
              <a:t>A very narrow population will result in the tendency</a:t>
            </a:r>
          </a:p>
          <a:p>
            <a:r>
              <a:rPr lang="en-US" dirty="0"/>
              <a:t>t</a:t>
            </a:r>
            <a:r>
              <a:rPr lang="en-US" dirty="0" smtClean="0"/>
              <a:t>o get stuck in a local </a:t>
            </a:r>
            <a:r>
              <a:rPr lang="en-US" dirty="0" err="1" smtClean="0"/>
              <a:t>munimum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Based on the the success curves there might be a benefit of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d_pop</a:t>
            </a:r>
            <a:r>
              <a:rPr lang="en-US" dirty="0" smtClean="0"/>
              <a:t>=0.5, </a:t>
            </a:r>
            <a:r>
              <a:rPr lang="en-US" dirty="0" err="1" smtClean="0"/>
              <a:t>pop_size</a:t>
            </a:r>
            <a:r>
              <a:rPr lang="en-US" dirty="0" smtClean="0"/>
              <a:t>=10 settings compared to the settings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d_pop</a:t>
            </a:r>
            <a:r>
              <a:rPr lang="en-US" dirty="0" smtClean="0"/>
              <a:t>=0.2, </a:t>
            </a:r>
            <a:r>
              <a:rPr lang="en-US" dirty="0" err="1" smtClean="0"/>
              <a:t>pop_size</a:t>
            </a:r>
            <a:r>
              <a:rPr lang="en-US" dirty="0" smtClean="0"/>
              <a:t>=5 used in previous runs.</a:t>
            </a:r>
          </a:p>
          <a:p>
            <a:r>
              <a:rPr lang="en-US" dirty="0" smtClean="0"/>
              <a:t>- But note that the searches are with 800 </a:t>
            </a:r>
            <a:r>
              <a:rPr lang="en-US" dirty="0" err="1" smtClean="0"/>
              <a:t>sp</a:t>
            </a:r>
            <a:r>
              <a:rPr lang="en-US" dirty="0" smtClean="0"/>
              <a:t>-calculations.</a:t>
            </a:r>
          </a:p>
        </p:txBody>
      </p:sp>
    </p:spTree>
    <p:extLst>
      <p:ext uri="{BB962C8B-B14F-4D97-AF65-F5344CB8AC3E}">
        <p14:creationId xmlns:p14="http://schemas.microsoft.com/office/powerpoint/2010/main" val="101862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2162754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55135" y="1622760"/>
            <a:ext cx="3228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Cut and splice does not seam </a:t>
            </a:r>
            <a:r>
              <a:rPr lang="en-US" smtClean="0"/>
              <a:t>to </a:t>
            </a:r>
          </a:p>
          <a:p>
            <a:r>
              <a:rPr lang="en-US" dirty="0" smtClean="0"/>
              <a:t>contribute significantly.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62754"/>
            <a:ext cx="5854700" cy="4394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09835" y="1516423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new rattle does not seam to </a:t>
            </a:r>
          </a:p>
          <a:p>
            <a:r>
              <a:rPr lang="en-US" dirty="0" smtClean="0"/>
              <a:t>contribute significantly.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mathias</a:t>
            </a:r>
            <a:r>
              <a:rPr lang="en-US" dirty="0" smtClean="0"/>
              <a:t>’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6309"/>
            <a:ext cx="3313842" cy="2487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2" y="1546309"/>
            <a:ext cx="3313842" cy="2487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84" y="1546309"/>
            <a:ext cx="3313842" cy="2487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33488"/>
            <a:ext cx="3313842" cy="2487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2" y="4033488"/>
            <a:ext cx="3313842" cy="24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new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6309"/>
            <a:ext cx="3313842" cy="24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5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5" y="1474838"/>
            <a:ext cx="3313841" cy="4847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16" y="1474838"/>
            <a:ext cx="3313841" cy="4847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57" y="1474838"/>
            <a:ext cx="3313841" cy="4847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310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Sigma=30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8694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00789" y="15928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5" y="2654901"/>
            <a:ext cx="3313841" cy="2487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16" y="1474838"/>
            <a:ext cx="3313841" cy="4847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57" y="1474838"/>
            <a:ext cx="3313841" cy="4847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310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Sigma=30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8694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00789" y="15928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2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2 best as </a:t>
            </a:r>
            <a:r>
              <a:rPr lang="en-US" dirty="0" err="1" smtClean="0"/>
              <a:t>refference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9" y="1733346"/>
            <a:ext cx="585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49" y="1733346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01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bias influence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9" y="1733346"/>
            <a:ext cx="585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49" y="1733346"/>
            <a:ext cx="5854700" cy="4394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79407" y="1733346"/>
            <a:ext cx="20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Bias = mean(</a:t>
            </a:r>
            <a:r>
              <a:rPr lang="en-US" dirty="0" err="1" smtClean="0"/>
              <a:t>Etrain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96370" y="1733346"/>
            <a:ext cx="319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Bias = mean(</a:t>
            </a:r>
            <a:r>
              <a:rPr lang="en-US" dirty="0" err="1" smtClean="0"/>
              <a:t>Etrain</a:t>
            </a:r>
            <a:r>
              <a:rPr lang="en-US" dirty="0" smtClean="0"/>
              <a:t>) + </a:t>
            </a:r>
            <a:r>
              <a:rPr lang="en-US" dirty="0" err="1" smtClean="0"/>
              <a:t>std</a:t>
            </a:r>
            <a:r>
              <a:rPr lang="en-US" dirty="0" smtClean="0"/>
              <a:t>(</a:t>
            </a:r>
            <a:r>
              <a:rPr lang="en-US" dirty="0" err="1" smtClean="0"/>
              <a:t>Etrain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73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Changing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7" y="2182761"/>
            <a:ext cx="4164160" cy="31253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703" y="2182762"/>
            <a:ext cx="4164159" cy="3125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73" y="2182761"/>
            <a:ext cx="4164160" cy="31253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4161" y="195661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45394" y="195661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32975" y="195661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9389" y="394636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Sn3O3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1793713"/>
            <a:ext cx="4150562" cy="31151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60" y="1793713"/>
            <a:ext cx="4150562" cy="3115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75" y="1793713"/>
            <a:ext cx="4150562" cy="31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53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64" y="1690688"/>
            <a:ext cx="2932198" cy="1963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07" y="972930"/>
            <a:ext cx="2584423" cy="17074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61" y="3031209"/>
            <a:ext cx="2623312" cy="18292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33" y="966688"/>
            <a:ext cx="2722456" cy="18355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61" y="968685"/>
            <a:ext cx="2527300" cy="16886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690" y="3032888"/>
            <a:ext cx="2569497" cy="17187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84950" y="185829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Slab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719483" y="7767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92180" y="825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068232" y="825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57884" y="28710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019071" y="28611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5" y="3891011"/>
            <a:ext cx="3773109" cy="2627202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4326193" y="5850194"/>
            <a:ext cx="393290" cy="294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75607" y="551804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 = -763.7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91101" y="6166971"/>
            <a:ext cx="137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Eref</a:t>
            </a:r>
            <a:r>
              <a:rPr lang="en-US" dirty="0" smtClean="0"/>
              <a:t> = -763.3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116875" y="4913482"/>
            <a:ext cx="60751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examples show the best structures from 5 runs.</a:t>
            </a:r>
            <a:br>
              <a:rPr lang="en-US" dirty="0" smtClean="0"/>
            </a:br>
            <a:r>
              <a:rPr lang="en-US" dirty="0" smtClean="0"/>
              <a:t>There might be a correlation between the energy and the</a:t>
            </a:r>
            <a:br>
              <a:rPr lang="en-US" dirty="0" smtClean="0"/>
            </a:br>
            <a:r>
              <a:rPr lang="en-US" dirty="0" smtClean="0"/>
              <a:t>change</a:t>
            </a:r>
            <a:r>
              <a:rPr lang="en-US" dirty="0"/>
              <a:t> </a:t>
            </a:r>
            <a:r>
              <a:rPr lang="en-US" dirty="0" smtClean="0"/>
              <a:t>in the position of the movable slab atoms. (these</a:t>
            </a:r>
          </a:p>
          <a:p>
            <a:r>
              <a:rPr lang="en-US" dirty="0"/>
              <a:t>d</a:t>
            </a:r>
            <a:r>
              <a:rPr lang="en-US" dirty="0" smtClean="0"/>
              <a:t>oes not take place in mutations, but only in model-relaxation)</a:t>
            </a:r>
          </a:p>
          <a:p>
            <a:endParaRPr lang="en-US" dirty="0"/>
          </a:p>
          <a:p>
            <a:r>
              <a:rPr lang="en-US" dirty="0" smtClean="0"/>
              <a:t>=&gt; Maybe they should therefor also take part in mutations.</a:t>
            </a:r>
          </a:p>
        </p:txBody>
      </p:sp>
    </p:spTree>
    <p:extLst>
      <p:ext uri="{BB962C8B-B14F-4D97-AF65-F5344CB8AC3E}">
        <p14:creationId xmlns:p14="http://schemas.microsoft.com/office/powerpoint/2010/main" val="1991925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overall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747"/>
            <a:ext cx="4181695" cy="3138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7" y="2300747"/>
            <a:ext cx="4181695" cy="3138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09" y="2300747"/>
            <a:ext cx="4181695" cy="313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66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816"/>
            <a:ext cx="5375787" cy="1325563"/>
          </a:xfrm>
        </p:spPr>
        <p:txBody>
          <a:bodyPr/>
          <a:lstStyle/>
          <a:p>
            <a:r>
              <a:rPr lang="en-US" dirty="0" smtClean="0"/>
              <a:t>Iterative GPR </a:t>
            </a:r>
            <a:r>
              <a:rPr lang="en-US" smtClean="0"/>
              <a:t>test </a:t>
            </a:r>
            <a:br>
              <a:rPr lang="en-US" smtClean="0"/>
            </a:b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2941"/>
            <a:ext cx="4181695" cy="3138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7" y="3532941"/>
            <a:ext cx="4181695" cy="3138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673913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reg1 = 1e-5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43665" y="340512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96232" y="3395291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72" y="3532941"/>
            <a:ext cx="4181693" cy="31385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3064" y="3395291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0.01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78" y="99195"/>
            <a:ext cx="4391620" cy="329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09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747"/>
            <a:ext cx="4181695" cy="3138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8" y="2300747"/>
            <a:ext cx="4181693" cy="3138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5195" y="2180384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eg1 = 1e-5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4171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96232" y="2163097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reg1 = 1e-4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64" y="2300747"/>
            <a:ext cx="4181694" cy="31385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79469" y="2163097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reg1 = 3e-4</a:t>
            </a:r>
          </a:p>
        </p:txBody>
      </p:sp>
    </p:spTree>
    <p:extLst>
      <p:ext uri="{BB962C8B-B14F-4D97-AF65-F5344CB8AC3E}">
        <p14:creationId xmlns:p14="http://schemas.microsoft.com/office/powerpoint/2010/main" val="1145060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7059" y="1560658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</a:t>
            </a:r>
            <a:r>
              <a:rPr lang="en-US" smtClean="0"/>
              <a:t>= 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952" y="1929990"/>
            <a:ext cx="5854700" cy="439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52" y="192999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21860"/>
            <a:ext cx="4323374" cy="3244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4" y="2221860"/>
            <a:ext cx="4323374" cy="3244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97" y="2221860"/>
            <a:ext cx="4323375" cy="32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33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1d test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090"/>
            <a:ext cx="4129294" cy="3099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2222090"/>
            <a:ext cx="4129294" cy="3099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2218750"/>
            <a:ext cx="4133744" cy="310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94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818"/>
            <a:ext cx="4129294" cy="3099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1651818"/>
            <a:ext cx="4129294" cy="3099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1648478"/>
            <a:ext cx="4133744" cy="31025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0357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d_dilute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8902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=0.3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14696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=0.5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5255" y="4838324"/>
            <a:ext cx="94852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 on best structure from 8 different runs on the </a:t>
            </a:r>
            <a:r>
              <a:rPr lang="en-US" dirty="0" err="1" smtClean="0"/>
              <a:t>TiO</a:t>
            </a:r>
            <a:r>
              <a:rPr lang="en-US" dirty="0" smtClean="0"/>
              <a:t> double step system.</a:t>
            </a:r>
          </a:p>
          <a:p>
            <a:endParaRPr lang="en-US" dirty="0"/>
          </a:p>
          <a:p>
            <a:r>
              <a:rPr lang="en-US" dirty="0" smtClean="0"/>
              <a:t>Training data:   (based on data from a specific run that found reference structure 0 {place20_0.traj})</a:t>
            </a:r>
          </a:p>
          <a:p>
            <a:r>
              <a:rPr lang="en-US" dirty="0" smtClean="0"/>
              <a:t>Single: all data.</a:t>
            </a:r>
          </a:p>
          <a:p>
            <a:r>
              <a:rPr lang="en-US" dirty="0" smtClean="0"/>
              <a:t>Prior: all data diluted with “minimum allowed distance” = </a:t>
            </a:r>
            <a:r>
              <a:rPr lang="en-US" dirty="0" err="1" smtClean="0"/>
              <a:t>d_dilute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Final: data diluted with </a:t>
            </a:r>
            <a:r>
              <a:rPr lang="en-US" dirty="0" err="1" smtClean="0"/>
              <a:t>d_dilute</a:t>
            </a:r>
            <a:r>
              <a:rPr lang="en-US" dirty="0" smtClean="0"/>
              <a:t>=0.1 and filtered by E &lt; </a:t>
            </a:r>
            <a:r>
              <a:rPr lang="en-US" dirty="0" err="1" smtClean="0"/>
              <a:t>E_best</a:t>
            </a:r>
            <a:r>
              <a:rPr lang="en-US" dirty="0" smtClean="0"/>
              <a:t> + 10.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92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898"/>
            <a:ext cx="3269227" cy="24536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034" y="1127871"/>
            <a:ext cx="258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 = 0.5, sigma2 = 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08" y="1326896"/>
            <a:ext cx="3269226" cy="245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16" y="1326894"/>
            <a:ext cx="3269226" cy="245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524" y="1324699"/>
            <a:ext cx="3269226" cy="24536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8488"/>
            <a:ext cx="3269226" cy="24536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08" y="3898486"/>
            <a:ext cx="3269226" cy="245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16" y="3898484"/>
            <a:ext cx="3269226" cy="24536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524" y="3896289"/>
            <a:ext cx="3269226" cy="24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034" y="1127871"/>
            <a:ext cx="1649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d1_dilute = 0.5,</a:t>
            </a:r>
          </a:p>
          <a:p>
            <a:r>
              <a:rPr lang="en-US" dirty="0" smtClean="0"/>
              <a:t>sigma1 = 30,</a:t>
            </a:r>
          </a:p>
          <a:p>
            <a:r>
              <a:rPr lang="en-US" dirty="0" smtClean="0"/>
              <a:t>sigma2 =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21" y="1005590"/>
            <a:ext cx="3792900" cy="2846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21" y="1005590"/>
            <a:ext cx="3792900" cy="2846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22" y="3852322"/>
            <a:ext cx="3792900" cy="2846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19" y="3852322"/>
            <a:ext cx="3792901" cy="284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8349" y="2550695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93049" y="2550695"/>
            <a:ext cx="8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360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034" y="1127871"/>
            <a:ext cx="1649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d1_dilute = 0.5,</a:t>
            </a:r>
          </a:p>
          <a:p>
            <a:r>
              <a:rPr lang="en-US" dirty="0" smtClean="0"/>
              <a:t>sigma1 = 30,</a:t>
            </a:r>
          </a:p>
          <a:p>
            <a:r>
              <a:rPr lang="en-US" dirty="0" smtClean="0"/>
              <a:t>sigma2 = </a:t>
            </a:r>
            <a:r>
              <a:rPr lang="en-US" dirty="0"/>
              <a:t>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21" y="1143243"/>
            <a:ext cx="3792900" cy="2846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23" y="3852322"/>
            <a:ext cx="3792898" cy="2846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19" y="3852322"/>
            <a:ext cx="3792901" cy="2846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07" y="1149087"/>
            <a:ext cx="3785112" cy="284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11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75348" y="1780674"/>
                <a:ext cx="1640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=−764.27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348" y="1780674"/>
                <a:ext cx="1640577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70022" y="1780674"/>
                <a:ext cx="1640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3.71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022" y="1780674"/>
                <a:ext cx="1640577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64696" y="1780674"/>
                <a:ext cx="1640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3.58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696" y="1780674"/>
                <a:ext cx="164057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59370" y="1780674"/>
                <a:ext cx="1874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𝑀𝑎𝑡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3.33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70" y="1780674"/>
                <a:ext cx="187429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12119" y="1842949"/>
            <a:ext cx="1367032" cy="25379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5187">
            <a:off x="826638" y="3943380"/>
            <a:ext cx="2537996" cy="19953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37190" y="1794734"/>
            <a:ext cx="1508944" cy="26270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88" y="3862747"/>
            <a:ext cx="4012243" cy="21565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45642" y="1826040"/>
            <a:ext cx="1478684" cy="25325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65" y="3659764"/>
            <a:ext cx="2359562" cy="23595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4834" y="1979625"/>
            <a:ext cx="1367032" cy="23555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621" y="4264939"/>
            <a:ext cx="2136989" cy="1642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22401" y="1321357"/>
            <a:ext cx="133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Found twice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44792" y="21698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39465" y="2168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206603" y="22227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37507" y="22227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16759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3871"/>
            <a:ext cx="12192000" cy="451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04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383" y="1517036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35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2" y="1690688"/>
            <a:ext cx="5854700" cy="4394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29380" y="178014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80903" y="2497394"/>
            <a:ext cx="16690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Sigma_prior</a:t>
            </a:r>
            <a:r>
              <a:rPr lang="en-US" dirty="0" smtClean="0"/>
              <a:t>=20</a:t>
            </a:r>
          </a:p>
          <a:p>
            <a:r>
              <a:rPr lang="en-US" dirty="0" err="1" smtClean="0"/>
              <a:t>Sigma_fine</a:t>
            </a:r>
            <a:r>
              <a:rPr lang="en-US" dirty="0" smtClean="0"/>
              <a:t>=1</a:t>
            </a:r>
          </a:p>
          <a:p>
            <a:r>
              <a:rPr lang="en-US" dirty="0" smtClean="0"/>
              <a:t>Kappa =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19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379384"/>
            <a:ext cx="5854700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0" y="1379384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24932" y="137938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14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379384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2191" y="132135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1321356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04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/>
              <a:t>–</a:t>
            </a:r>
            <a:r>
              <a:rPr lang="en-US" dirty="0"/>
              <a:t> relax with errors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430184"/>
            <a:ext cx="115062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19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 errors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231900"/>
            <a:ext cx="5854700" cy="4394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02971" y="1415844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21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 errors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71" y="2103643"/>
            <a:ext cx="5854700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71" y="2103643"/>
            <a:ext cx="5854700" cy="439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4374" y="1995948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04903" y="200578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7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0534" y="6304547"/>
            <a:ext cx="293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successes for </a:t>
            </a:r>
            <a:r>
              <a:rPr lang="en-US" dirty="0" err="1" smtClean="0"/>
              <a:t>dmax</a:t>
            </a:r>
            <a:r>
              <a:rPr lang="en-US" dirty="0" smtClean="0"/>
              <a:t> = 0.05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8349" y="2550695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93049" y="2550695"/>
            <a:ext cx="8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40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/>
              <a:t>–</a:t>
            </a:r>
            <a:r>
              <a:rPr lang="en-US" dirty="0"/>
              <a:t> relax with errors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3" y="1851333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813" y="1851333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5213" y="1700982"/>
            <a:ext cx="73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31630" y="172833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56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853"/>
            <a:ext cx="12192000" cy="46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57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2067643"/>
            <a:ext cx="5854700" cy="439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1368" y="2067643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83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5" y="1690688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35" y="1690688"/>
            <a:ext cx="5854700" cy="439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4374" y="178947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04903" y="1799303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7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5" y="1690688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35" y="1690688"/>
            <a:ext cx="5854700" cy="439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5213" y="1700982"/>
            <a:ext cx="73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31630" y="172833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851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dualGPR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changing data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386" y="3064916"/>
            <a:ext cx="3966771" cy="2977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614" y="3064916"/>
            <a:ext cx="3966771" cy="29772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2" y="3064916"/>
            <a:ext cx="3966771" cy="29772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3597" y="2618821"/>
            <a:ext cx="1298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3</a:t>
            </a:r>
          </a:p>
          <a:p>
            <a:r>
              <a:rPr lang="en-US" dirty="0" smtClean="0"/>
              <a:t>data2 = fine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88106" y="2618821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3</a:t>
            </a:r>
          </a:p>
          <a:p>
            <a:r>
              <a:rPr lang="en-US" dirty="0" smtClean="0"/>
              <a:t>data2 = prior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32615" y="2618821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30</a:t>
            </a:r>
          </a:p>
          <a:p>
            <a:r>
              <a:rPr lang="en-US" dirty="0" smtClean="0"/>
              <a:t>data2 = prior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6419" y="1823804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  <a:r>
              <a:rPr lang="en-US" smtClean="0"/>
              <a:t>igma1 = 30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3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dualGPR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changing regularization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340" y="2174876"/>
            <a:ext cx="3966772" cy="2977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68" y="2174876"/>
            <a:ext cx="3966772" cy="29772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6" y="2174877"/>
            <a:ext cx="3966772" cy="29772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95861" y="1986116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eg2 = 1e-5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62633" y="1986116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eg2 = 1e-4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418958" y="1986116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eg2 = 1e-3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08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1d test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090"/>
            <a:ext cx="4129294" cy="3099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2222090"/>
            <a:ext cx="4129294" cy="3099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2218750"/>
            <a:ext cx="4133744" cy="310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 smtClean="0"/>
              <a:t> bad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642787"/>
            <a:ext cx="2760322" cy="20717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642785"/>
            <a:ext cx="2760322" cy="20717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642785"/>
            <a:ext cx="2760322" cy="20717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2714526"/>
            <a:ext cx="2760322" cy="20717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2714524"/>
            <a:ext cx="2760323" cy="20717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2714524"/>
            <a:ext cx="2760323" cy="20717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2714524"/>
            <a:ext cx="2760323" cy="20717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4786261"/>
            <a:ext cx="2760322" cy="20717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4786259"/>
            <a:ext cx="2760322" cy="207173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4786259"/>
            <a:ext cx="2760322" cy="207173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4786259"/>
            <a:ext cx="2760322" cy="20717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642783"/>
            <a:ext cx="2760322" cy="20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3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 smtClean="0"/>
              <a:t> 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642787"/>
            <a:ext cx="2760322" cy="20717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642785"/>
            <a:ext cx="2760322" cy="20717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642785"/>
            <a:ext cx="2760322" cy="20717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2714526"/>
            <a:ext cx="2760322" cy="20717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2714524"/>
            <a:ext cx="2760322" cy="20717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2714524"/>
            <a:ext cx="2760322" cy="20717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2714524"/>
            <a:ext cx="2760322" cy="20717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4786261"/>
            <a:ext cx="2760322" cy="20717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4786259"/>
            <a:ext cx="2760322" cy="20717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4786259"/>
            <a:ext cx="2760322" cy="207173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4786259"/>
            <a:ext cx="2760322" cy="20717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1" y="642785"/>
            <a:ext cx="2760322" cy="20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2900" y="152834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3166043" cy="23762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343" y="1955423"/>
            <a:ext cx="3009981" cy="22591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80" y="1955423"/>
            <a:ext cx="3009981" cy="22591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41012" y="152674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46757" y="1563641"/>
            <a:ext cx="122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=0.05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66009" y="287267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successes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4801" y="4273891"/>
            <a:ext cx="90705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</a:t>
            </a:r>
            <a:r>
              <a:rPr lang="en-US" dirty="0" err="1" smtClean="0"/>
              <a:t>dmax</a:t>
            </a:r>
            <a:r>
              <a:rPr lang="en-US" dirty="0" smtClean="0"/>
              <a:t> is the required maximum distance to the global minimum in the </a:t>
            </a:r>
            <a:r>
              <a:rPr lang="en-US" dirty="0" err="1" smtClean="0"/>
              <a:t>featurespace</a:t>
            </a:r>
            <a:r>
              <a:rPr lang="en-US" dirty="0" smtClean="0"/>
              <a:t>, </a:t>
            </a:r>
          </a:p>
          <a:p>
            <a:r>
              <a:rPr lang="en-US" dirty="0"/>
              <a:t>f</a:t>
            </a:r>
            <a:r>
              <a:rPr lang="en-US" dirty="0" smtClean="0"/>
              <a:t>or a structure to count as a success.</a:t>
            </a:r>
          </a:p>
          <a:p>
            <a:endParaRPr lang="en-US" dirty="0" smtClean="0"/>
          </a:p>
          <a:p>
            <a:r>
              <a:rPr lang="en-US" dirty="0" smtClean="0"/>
              <a:t>The reason for no successes at </a:t>
            </a:r>
            <a:r>
              <a:rPr lang="en-US" dirty="0" err="1" smtClean="0"/>
              <a:t>dmax</a:t>
            </a:r>
            <a:r>
              <a:rPr lang="en-US" dirty="0" smtClean="0"/>
              <a:t>=0.05 is the limited precision because finite regularization.</a:t>
            </a:r>
          </a:p>
          <a:p>
            <a:r>
              <a:rPr lang="en-US" dirty="0" smtClean="0"/>
              <a:t>The structures can therefore not be converged below a certain point.</a:t>
            </a:r>
          </a:p>
          <a:p>
            <a:endParaRPr lang="en-US" dirty="0" smtClean="0"/>
          </a:p>
          <a:p>
            <a:r>
              <a:rPr lang="en-US" dirty="0" smtClean="0"/>
              <a:t>In this case </a:t>
            </a:r>
            <a:r>
              <a:rPr lang="en-US" dirty="0" err="1" smtClean="0"/>
              <a:t>reg</a:t>
            </a:r>
            <a:r>
              <a:rPr lang="en-US" dirty="0" smtClean="0"/>
              <a:t>=10^-5. Lowering the regularization will probably allow for a finer convergence.</a:t>
            </a:r>
          </a:p>
          <a:p>
            <a:r>
              <a:rPr lang="en-US" dirty="0" smtClean="0"/>
              <a:t>- Sadly the search fails for </a:t>
            </a:r>
            <a:r>
              <a:rPr lang="en-US" dirty="0" err="1" smtClean="0"/>
              <a:t>reg</a:t>
            </a:r>
            <a:r>
              <a:rPr lang="en-US" dirty="0" smtClean="0"/>
              <a:t>=10^-7. (probably numerical issues)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03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 smtClean="0"/>
              <a:t> settings1 </a:t>
            </a:r>
            <a:r>
              <a:rPr lang="mr-IN" sz="3600" dirty="0" smtClean="0"/>
              <a:t>–</a:t>
            </a:r>
            <a:r>
              <a:rPr lang="en-US" sz="3600" dirty="0" smtClean="0"/>
              <a:t> bad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2" cy="4888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2" cy="48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0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settings1 </a:t>
            </a:r>
            <a:r>
              <a:rPr lang="mr-IN" sz="3600" dirty="0"/>
              <a:t>–</a:t>
            </a:r>
            <a:r>
              <a:rPr lang="en-US" sz="3600" dirty="0"/>
              <a:t> bad </a:t>
            </a:r>
            <a:r>
              <a:rPr lang="en-US" sz="3600" dirty="0" smtClean="0"/>
              <a:t>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9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settings1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7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settings1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6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settings2 </a:t>
            </a:r>
            <a:r>
              <a:rPr lang="mr-IN" sz="3600" dirty="0"/>
              <a:t>–</a:t>
            </a:r>
            <a:r>
              <a:rPr lang="en-US" sz="3600" dirty="0"/>
              <a:t> bad </a:t>
            </a:r>
            <a:r>
              <a:rPr lang="en-US" sz="3600" dirty="0" smtClean="0"/>
              <a:t>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7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settings2 </a:t>
            </a:r>
            <a:r>
              <a:rPr lang="mr-IN" sz="3600" dirty="0"/>
              <a:t>–</a:t>
            </a:r>
            <a:r>
              <a:rPr lang="en-US" sz="3600" dirty="0"/>
              <a:t> bad </a:t>
            </a:r>
            <a:r>
              <a:rPr lang="en-US" sz="3600" dirty="0" smtClean="0"/>
              <a:t>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settings2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9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settings2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0" cy="4888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0" cy="48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2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006"/>
            <a:ext cx="4322200" cy="32439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00" y="1720003"/>
            <a:ext cx="4322200" cy="32439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77" y="1718710"/>
            <a:ext cx="4323923" cy="324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006"/>
            <a:ext cx="4322200" cy="3243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00" y="1720003"/>
            <a:ext cx="4322200" cy="32439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77" y="1718710"/>
            <a:ext cx="4323922" cy="324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6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3" y="882486"/>
            <a:ext cx="3902665" cy="2929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76" y="892318"/>
            <a:ext cx="3902665" cy="2929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1" y="3773364"/>
            <a:ext cx="3902667" cy="2929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76" y="3783196"/>
            <a:ext cx="3902665" cy="29291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7141" y="44276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Sn3O3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94846" y="1491916"/>
            <a:ext cx="37308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Energy prediction of straight path</a:t>
            </a:r>
          </a:p>
          <a:p>
            <a:r>
              <a:rPr lang="en-US" dirty="0" smtClean="0"/>
              <a:t>between the point in a search closest </a:t>
            </a:r>
          </a:p>
          <a:p>
            <a:r>
              <a:rPr lang="en-US" dirty="0" smtClean="0"/>
              <a:t>to the global minimum and the </a:t>
            </a:r>
          </a:p>
          <a:p>
            <a:r>
              <a:rPr lang="en-US" dirty="0" smtClean="0"/>
              <a:t>global minimum.</a:t>
            </a:r>
          </a:p>
          <a:p>
            <a:r>
              <a:rPr lang="en-US" dirty="0"/>
              <a:t>T</a:t>
            </a:r>
            <a:r>
              <a:rPr lang="en-US" dirty="0" smtClean="0"/>
              <a:t>his suggests (not surprisingly) that</a:t>
            </a:r>
          </a:p>
          <a:p>
            <a:r>
              <a:rPr lang="en-US" dirty="0" smtClean="0"/>
              <a:t>lowering the regularization and the</a:t>
            </a:r>
          </a:p>
          <a:p>
            <a:r>
              <a:rPr lang="en-US" dirty="0"/>
              <a:t>k</a:t>
            </a:r>
            <a:r>
              <a:rPr lang="en-US" dirty="0" smtClean="0"/>
              <a:t>ernel width improves convergence.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36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 </a:t>
            </a:r>
            <a:r>
              <a:rPr lang="mr-IN" sz="3600" dirty="0" smtClean="0"/>
              <a:t>–</a:t>
            </a:r>
            <a:r>
              <a:rPr lang="en-US" sz="3600" dirty="0" smtClean="0"/>
              <a:t> settings1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2" y="123190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157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8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 </a:t>
            </a:r>
            <a:r>
              <a:rPr lang="mr-IN" sz="3600" dirty="0" smtClean="0"/>
              <a:t>–</a:t>
            </a:r>
            <a:r>
              <a:rPr lang="en-US" sz="3600" dirty="0" smtClean="0"/>
              <a:t> </a:t>
            </a:r>
            <a:r>
              <a:rPr lang="en-US" sz="3600" dirty="0"/>
              <a:t>settings1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9" y="1199945"/>
            <a:ext cx="5854700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1199945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2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 </a:t>
            </a:r>
            <a:r>
              <a:rPr lang="mr-IN" sz="3600" dirty="0"/>
              <a:t>–</a:t>
            </a:r>
            <a:r>
              <a:rPr lang="en-US" sz="3600" dirty="0"/>
              <a:t> settings1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2" y="123190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settings2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121961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5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 </a:t>
            </a:r>
            <a:r>
              <a:rPr lang="mr-IN" sz="3600" dirty="0"/>
              <a:t>–</a:t>
            </a:r>
            <a:r>
              <a:rPr lang="en-US" sz="3600" dirty="0"/>
              <a:t> settings2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2" y="123190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 </a:t>
            </a:r>
            <a:r>
              <a:rPr lang="mr-IN" sz="3600" dirty="0"/>
              <a:t>–</a:t>
            </a:r>
            <a:r>
              <a:rPr lang="en-US" sz="3600" dirty="0"/>
              <a:t> settings2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97" y="123190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97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9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run0 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516836"/>
            <a:ext cx="4109878" cy="3084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516836"/>
            <a:ext cx="4109878" cy="3084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3"/>
            <a:ext cx="4109878" cy="3084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3601472"/>
            <a:ext cx="4109878" cy="3084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06" y="516835"/>
            <a:ext cx="4109877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run1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22" y="656620"/>
            <a:ext cx="4109878" cy="30846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656621"/>
            <a:ext cx="4109878" cy="30846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811" y="656623"/>
            <a:ext cx="4109878" cy="30846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1"/>
            <a:ext cx="4109878" cy="30846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811" y="3601471"/>
            <a:ext cx="4109878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0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run2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516836"/>
            <a:ext cx="4109878" cy="3084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516834"/>
            <a:ext cx="4109878" cy="3084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2"/>
            <a:ext cx="4109878" cy="3084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3601472"/>
            <a:ext cx="4109878" cy="30846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22" y="516834"/>
            <a:ext cx="4109878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8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run3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992" y="540706"/>
            <a:ext cx="4109878" cy="30846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516831"/>
            <a:ext cx="4109878" cy="30846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516833"/>
            <a:ext cx="4109878" cy="3084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1"/>
            <a:ext cx="4109878" cy="30846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3601472"/>
            <a:ext cx="4109878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7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572002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searches seem to get stuck in some low</a:t>
            </a:r>
          </a:p>
          <a:p>
            <a:r>
              <a:rPr lang="en-US" dirty="0"/>
              <a:t>e</a:t>
            </a:r>
            <a:r>
              <a:rPr lang="en-US" dirty="0" smtClean="0"/>
              <a:t>nergy configuration.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This is partly because the population is not very diverse,</a:t>
            </a:r>
            <a:br>
              <a:rPr lang="en-US" dirty="0" smtClean="0"/>
            </a:br>
            <a:r>
              <a:rPr lang="en-US" dirty="0" smtClean="0"/>
              <a:t>which results in less diverse new candidates.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As seen in the figure, increasing kappa helps.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smtClean="0"/>
              <a:t>Fixes for population: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Increase </a:t>
            </a:r>
            <a:r>
              <a:rPr lang="en-US" dirty="0" err="1" smtClean="0"/>
              <a:t>dmin</a:t>
            </a:r>
            <a:r>
              <a:rPr lang="en-US" dirty="0" smtClean="0"/>
              <a:t> criteria for entering population.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ML-relax </a:t>
            </a:r>
            <a:r>
              <a:rPr lang="en-US" dirty="0" err="1" smtClean="0"/>
              <a:t>populaton</a:t>
            </a:r>
            <a:r>
              <a:rPr lang="en-US" dirty="0" smtClean="0"/>
              <a:t> further, if structures from the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same ML-minimum is present in the population.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Increase population size. (+ maybe pick parents with</a:t>
            </a:r>
            <a:br>
              <a:rPr lang="en-US" dirty="0" smtClean="0"/>
            </a:br>
            <a:r>
              <a:rPr lang="en-US" dirty="0" smtClean="0"/>
              <a:t>some </a:t>
            </a:r>
            <a:r>
              <a:rPr lang="en-US" dirty="0" err="1" smtClean="0"/>
              <a:t>energydependent</a:t>
            </a:r>
            <a:r>
              <a:rPr lang="en-US" dirty="0" smtClean="0"/>
              <a:t> weight)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Metropolis condition for entering population.</a:t>
            </a:r>
          </a:p>
        </p:txBody>
      </p:sp>
    </p:spTree>
    <p:extLst>
      <p:ext uri="{BB962C8B-B14F-4D97-AF65-F5344CB8AC3E}">
        <p14:creationId xmlns:p14="http://schemas.microsoft.com/office/powerpoint/2010/main" val="1424119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run4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8" y="516835"/>
            <a:ext cx="4109878" cy="3084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516834"/>
            <a:ext cx="4109878" cy="3084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516836"/>
            <a:ext cx="4109878" cy="3084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2"/>
            <a:ext cx="4109878" cy="30846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3601472"/>
            <a:ext cx="4109878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03" y="178315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Predicted </a:t>
            </a:r>
            <a:r>
              <a:rPr lang="mr-IN" sz="3600" dirty="0" smtClean="0"/>
              <a:t>–</a:t>
            </a:r>
            <a:r>
              <a:rPr lang="en-US" sz="3600" dirty="0" smtClean="0"/>
              <a:t> sigma=20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876403"/>
            <a:ext cx="3716636" cy="2789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876404"/>
            <a:ext cx="3716636" cy="2789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876404"/>
            <a:ext cx="3716636" cy="2789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3866945"/>
            <a:ext cx="3716636" cy="2789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3866944"/>
            <a:ext cx="3716636" cy="2789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3866943"/>
            <a:ext cx="3716636" cy="27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7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03" y="178315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Meta dynamics </a:t>
            </a:r>
            <a:r>
              <a:rPr lang="mr-IN" sz="3600" dirty="0" smtClean="0"/>
              <a:t>–</a:t>
            </a:r>
            <a:r>
              <a:rPr lang="en-US" sz="3600" dirty="0" smtClean="0"/>
              <a:t> sigma=20, amplitude=1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876403"/>
            <a:ext cx="3716636" cy="2789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876404"/>
            <a:ext cx="3716636" cy="2789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876404"/>
            <a:ext cx="3716636" cy="2789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3866945"/>
            <a:ext cx="3716636" cy="2789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3866944"/>
            <a:ext cx="3716636" cy="2789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3866943"/>
            <a:ext cx="3716636" cy="27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9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03" y="178315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Meta dynamics </a:t>
            </a:r>
            <a:r>
              <a:rPr lang="mr-IN" sz="3600" dirty="0" smtClean="0"/>
              <a:t>–</a:t>
            </a:r>
            <a:r>
              <a:rPr lang="en-US" sz="3600" dirty="0"/>
              <a:t> sigma=5, amplitude=1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876403"/>
            <a:ext cx="3716636" cy="2789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876404"/>
            <a:ext cx="3716636" cy="2789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876404"/>
            <a:ext cx="3716636" cy="27894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3866945"/>
            <a:ext cx="3716636" cy="27894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3866944"/>
            <a:ext cx="3716636" cy="27894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3866943"/>
            <a:ext cx="3716636" cy="278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1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03" y="178315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Meta dynamics </a:t>
            </a:r>
            <a:r>
              <a:rPr lang="mr-IN" sz="3600" dirty="0" smtClean="0"/>
              <a:t>–</a:t>
            </a:r>
            <a:r>
              <a:rPr lang="en-US" sz="3600" dirty="0"/>
              <a:t> sigma=2, amplitude=1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876403"/>
            <a:ext cx="3716636" cy="2789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876404"/>
            <a:ext cx="3716636" cy="2789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876404"/>
            <a:ext cx="3716636" cy="2789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3866945"/>
            <a:ext cx="3716636" cy="2789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3866944"/>
            <a:ext cx="3716636" cy="2789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3866943"/>
            <a:ext cx="3716636" cy="27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5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03" y="178315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Meta dynamics </a:t>
            </a:r>
            <a:r>
              <a:rPr lang="mr-IN" sz="3600" dirty="0" smtClean="0"/>
              <a:t>–</a:t>
            </a:r>
            <a:r>
              <a:rPr lang="en-US" sz="3600" dirty="0"/>
              <a:t> sigma=1, amplitude=1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876403"/>
            <a:ext cx="3716635" cy="2789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876404"/>
            <a:ext cx="3716635" cy="2789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876404"/>
            <a:ext cx="3716635" cy="2789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3866945"/>
            <a:ext cx="3716635" cy="2789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3866944"/>
            <a:ext cx="3716635" cy="2789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3866943"/>
            <a:ext cx="3716635" cy="27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0" y="1900495"/>
            <a:ext cx="4044139" cy="3035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20" y="1900494"/>
            <a:ext cx="4044139" cy="3035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860" y="1900494"/>
            <a:ext cx="4044139" cy="303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289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406" y="752167"/>
            <a:ext cx="4689987" cy="527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484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3" y="1030749"/>
            <a:ext cx="2041585" cy="1327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04" y="966949"/>
            <a:ext cx="2000752" cy="1378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447" y="954190"/>
            <a:ext cx="2005856" cy="14035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016" y="929149"/>
            <a:ext cx="2005856" cy="13729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2" y="872816"/>
            <a:ext cx="1995648" cy="14137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32351" y="1982242"/>
            <a:ext cx="969534" cy="20628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39034" y="2005449"/>
            <a:ext cx="974691" cy="20215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77357" y="2000293"/>
            <a:ext cx="969532" cy="20267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37617" y="2000294"/>
            <a:ext cx="969532" cy="20267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26247" y="2005449"/>
            <a:ext cx="969533" cy="20164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06" y="3778178"/>
            <a:ext cx="6940296" cy="240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082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5510" y="2467897"/>
            <a:ext cx="646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Hyperparameter</a:t>
            </a:r>
            <a:r>
              <a:rPr lang="en-US" dirty="0"/>
              <a:t>-</a:t>
            </a:r>
            <a:r>
              <a:rPr lang="en-US" dirty="0" smtClean="0"/>
              <a:t>search with low energy data gives around sigma=8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5510" y="2098565"/>
            <a:ext cx="607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Hyperparameter</a:t>
            </a:r>
            <a:r>
              <a:rPr lang="en-US" dirty="0"/>
              <a:t>-</a:t>
            </a:r>
            <a:r>
              <a:rPr lang="en-US" dirty="0" smtClean="0"/>
              <a:t>search with prior-data gives around sigma=30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57294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kappa more does not further improve</a:t>
            </a:r>
          </a:p>
          <a:p>
            <a:r>
              <a:rPr lang="en-US" dirty="0" smtClean="0"/>
              <a:t>The success curves.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The problem is probably that the relevant structures are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not generated (due to non diverse population)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 Improving the mutations might also help.</a:t>
            </a:r>
          </a:p>
        </p:txBody>
      </p:sp>
    </p:spTree>
    <p:extLst>
      <p:ext uri="{BB962C8B-B14F-4D97-AF65-F5344CB8AC3E}">
        <p14:creationId xmlns:p14="http://schemas.microsoft.com/office/powerpoint/2010/main" val="7697677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Running with new rattle</a:t>
            </a:r>
          </a:p>
          <a:p>
            <a:r>
              <a:rPr lang="en-US" dirty="0" smtClean="0"/>
              <a:t>Step: running with new calculator.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Run with setting that improve the diversity of the</a:t>
            </a:r>
            <a:br>
              <a:rPr lang="en-US" dirty="0" smtClean="0"/>
            </a:br>
            <a:r>
              <a:rPr lang="en-US" dirty="0" smtClean="0"/>
              <a:t>population.</a:t>
            </a:r>
          </a:p>
          <a:p>
            <a:r>
              <a:rPr lang="en-US" dirty="0" smtClean="0"/>
              <a:t>Plot step features</a:t>
            </a:r>
          </a:p>
        </p:txBody>
      </p:sp>
    </p:spTree>
    <p:extLst>
      <p:ext uri="{BB962C8B-B14F-4D97-AF65-F5344CB8AC3E}">
        <p14:creationId xmlns:p14="http://schemas.microsoft.com/office/powerpoint/2010/main" val="148485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search fails when </a:t>
            </a:r>
            <a:r>
              <a:rPr lang="en-US" dirty="0" err="1" smtClean="0"/>
              <a:t>reg</a:t>
            </a:r>
            <a:r>
              <a:rPr lang="en-US" dirty="0" smtClean="0"/>
              <a:t> is lowered from 10^-5 to 10^-7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Traditional local optimization based structure search</a:t>
            </a:r>
            <a:br>
              <a:rPr lang="en-US" sz="2000" dirty="0" smtClean="0"/>
            </a:br>
            <a:r>
              <a:rPr lang="en-US" sz="2000" dirty="0" smtClean="0"/>
              <a:t>is equivalent to performing a search in an discrete</a:t>
            </a:r>
            <a:br>
              <a:rPr lang="en-US" sz="2000" dirty="0" smtClean="0"/>
            </a:br>
            <a:r>
              <a:rPr lang="en-US" sz="2000" dirty="0" smtClean="0"/>
              <a:t>transformed space as illustrated.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There are two disadvantages of such an approach.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local relaxations are computationally</a:t>
            </a:r>
            <a:br>
              <a:rPr lang="en-US" sz="2000" dirty="0" smtClean="0"/>
            </a:br>
            <a:r>
              <a:rPr lang="en-US" sz="2000" dirty="0" smtClean="0"/>
              <a:t>expensive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It is a gradient-free potential opposed to a rough</a:t>
            </a:r>
            <a:br>
              <a:rPr lang="en-US" sz="2000" dirty="0" smtClean="0"/>
            </a:br>
            <a:r>
              <a:rPr lang="en-US" sz="2000" dirty="0" smtClean="0"/>
              <a:t>ML potential as pictured.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50" y="1259016"/>
            <a:ext cx="3158783" cy="2369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50" y="3717989"/>
            <a:ext cx="3158782" cy="23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8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Features vs. Global features</a:t>
            </a:r>
            <a:br>
              <a:rPr lang="en-US" dirty="0" smtClean="0"/>
            </a:br>
            <a:r>
              <a:rPr lang="en-US" dirty="0" smtClean="0"/>
              <a:t>in structure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For training a model to roughly learn the large-scale contours of the potential energy surface, global features are probably best, since they will result in a smooth surface.</a:t>
            </a:r>
          </a:p>
          <a:p>
            <a:pPr marL="0" indent="0">
              <a:buNone/>
            </a:pPr>
            <a:r>
              <a:rPr lang="en-US" sz="2000" dirty="0" smtClean="0"/>
              <a:t>On the other hand, the local approach, where learned local energy contribution are added to give the total energy, will probably contain more local minima as a result and might therefore not guide the search into the relevant region as well as possible.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647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prior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Observations: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the </a:t>
            </a:r>
            <a:r>
              <a:rPr lang="en-US" sz="2000" dirty="0" err="1" smtClean="0"/>
              <a:t>configurational</a:t>
            </a:r>
            <a:r>
              <a:rPr lang="en-US" sz="2000" dirty="0" smtClean="0"/>
              <a:t> space for a given system is large, especially when you take non</a:t>
            </a:r>
            <a:br>
              <a:rPr lang="en-US" sz="2000" dirty="0" smtClean="0"/>
            </a:br>
            <a:r>
              <a:rPr lang="en-US" sz="2000" dirty="0" smtClean="0"/>
              <a:t>relaxed structures into account.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interesting structures are located in a small region in this space.</a:t>
            </a:r>
            <a:br>
              <a:rPr lang="en-US" sz="2000" dirty="0" smtClean="0"/>
            </a:br>
            <a:r>
              <a:rPr lang="en-US" sz="2000" dirty="0" smtClean="0"/>
              <a:t>- Because all energetically favorable structures will contain close to same</a:t>
            </a:r>
            <a:br>
              <a:rPr lang="en-US" sz="2000" dirty="0" smtClean="0"/>
            </a:br>
            <a:r>
              <a:rPr lang="en-US" sz="2000" dirty="0" smtClean="0"/>
              <a:t>bond distances and angles, and also about the same number of bonds, as each</a:t>
            </a:r>
            <a:br>
              <a:rPr lang="en-US" sz="2000" dirty="0" smtClean="0"/>
            </a:br>
            <a:r>
              <a:rPr lang="en-US" sz="2000" dirty="0" smtClean="0"/>
              <a:t>atom will tend toward a specific number of bonds.</a:t>
            </a:r>
            <a:br>
              <a:rPr lang="en-US" sz="2000" dirty="0" smtClean="0"/>
            </a:br>
            <a:r>
              <a:rPr lang="en-US" sz="2000" dirty="0" smtClean="0"/>
              <a:t>- This might be less true for molecules.</a:t>
            </a:r>
          </a:p>
          <a:p>
            <a:pPr marL="0" indent="0">
              <a:buNone/>
            </a:pPr>
            <a:r>
              <a:rPr lang="en-US" sz="2000" dirty="0" smtClean="0"/>
              <a:t>A smart way to search with a </a:t>
            </a:r>
            <a:r>
              <a:rPr lang="en-US" sz="2000" dirty="0" err="1" smtClean="0"/>
              <a:t>surogate</a:t>
            </a:r>
            <a:r>
              <a:rPr lang="en-US" sz="2000" dirty="0" smtClean="0"/>
              <a:t> potential is therefore to have a rough model, which should</a:t>
            </a:r>
          </a:p>
          <a:p>
            <a:pPr marL="0" indent="0">
              <a:buNone/>
            </a:pPr>
            <a:r>
              <a:rPr lang="en-US" sz="2000" dirty="0"/>
              <a:t>n</a:t>
            </a:r>
            <a:r>
              <a:rPr lang="en-US" sz="2000" dirty="0" smtClean="0"/>
              <a:t>ot concern itself with the fine details of the potential, but instead opt to effectively guide the search towards the low energy region(s). 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One might then build another model on top, to be used for the finer search in the energetically</a:t>
            </a:r>
          </a:p>
          <a:p>
            <a:pPr marL="0" indent="0">
              <a:buNone/>
            </a:pPr>
            <a:r>
              <a:rPr lang="en-US" sz="2000" dirty="0" smtClean="0"/>
              <a:t>Interesting and much smaller region of space.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553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/>
              <a:t>Gauussian</a:t>
            </a:r>
            <a:r>
              <a:rPr lang="en-US" sz="2000" dirty="0" smtClean="0"/>
              <a:t> process (GP) with an “adaptive” GP prior.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32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44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Reducing the box height probably helps a bit,</a:t>
            </a:r>
          </a:p>
          <a:p>
            <a:r>
              <a:rPr lang="en-US" dirty="0" smtClean="0"/>
              <a:t>But does not make a huge difference.</a:t>
            </a:r>
          </a:p>
        </p:txBody>
      </p:sp>
    </p:spTree>
    <p:extLst>
      <p:ext uri="{BB962C8B-B14F-4D97-AF65-F5344CB8AC3E}">
        <p14:creationId xmlns:p14="http://schemas.microsoft.com/office/powerpoint/2010/main" val="496232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91572</TotalTime>
  <Words>1073</Words>
  <Application>Microsoft Macintosh PowerPoint</Application>
  <PresentationFormat>Widescreen</PresentationFormat>
  <Paragraphs>256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Calibri</vt:lpstr>
      <vt:lpstr>Calibri Light</vt:lpstr>
      <vt:lpstr>Cambria Math</vt:lpstr>
      <vt:lpstr>Mangal</vt:lpstr>
      <vt:lpstr>Arial</vt:lpstr>
      <vt:lpstr>Office Theme</vt:lpstr>
      <vt:lpstr>PowerPoint Presentation</vt:lpstr>
      <vt:lpstr>PowerPoint Presentation</vt:lpstr>
      <vt:lpstr>TiO -2 layer</vt:lpstr>
      <vt:lpstr>TiO -2 layer</vt:lpstr>
      <vt:lpstr>TiO -2 layer</vt:lpstr>
      <vt:lpstr>PowerPoint Presentation</vt:lpstr>
      <vt:lpstr>TiO -2 layer</vt:lpstr>
      <vt:lpstr>TiO -2 layer</vt:lpstr>
      <vt:lpstr>TiO -2 layer</vt:lpstr>
      <vt:lpstr>TiO -2 layer</vt:lpstr>
      <vt:lpstr>TiO -2 layer</vt:lpstr>
      <vt:lpstr>TiO -2 layer</vt:lpstr>
      <vt:lpstr>Double step – mathias’ best</vt:lpstr>
      <vt:lpstr>Double step – new best</vt:lpstr>
      <vt:lpstr>Double step – kernel width</vt:lpstr>
      <vt:lpstr>Double step – kernel width</vt:lpstr>
      <vt:lpstr>Double step – 2 best as refference</vt:lpstr>
      <vt:lpstr>Double step – bias influence </vt:lpstr>
      <vt:lpstr>Double step – Changing kernel width</vt:lpstr>
      <vt:lpstr>Double step</vt:lpstr>
      <vt:lpstr>Iterative GPR test – predict overall best</vt:lpstr>
      <vt:lpstr>Iterative GPR test  – predict best in run</vt:lpstr>
      <vt:lpstr>Iterative GPR test – predict best in run</vt:lpstr>
      <vt:lpstr>Iterative GPR test – predict best in run</vt:lpstr>
      <vt:lpstr>Iterative GPR test</vt:lpstr>
      <vt:lpstr>Adaptive prior – 1d test data</vt:lpstr>
      <vt:lpstr>Adaptive prior – step data</vt:lpstr>
      <vt:lpstr>Adaptive prior – step data</vt:lpstr>
      <vt:lpstr>Adaptive prior – step data</vt:lpstr>
      <vt:lpstr>Adaptive prior – step data</vt:lpstr>
      <vt:lpstr>Step</vt:lpstr>
      <vt:lpstr>Step</vt:lpstr>
      <vt:lpstr>Step</vt:lpstr>
      <vt:lpstr>Step</vt:lpstr>
      <vt:lpstr>Step</vt:lpstr>
      <vt:lpstr>Step</vt:lpstr>
      <vt:lpstr>TiO2 – 4layer – relax with errors</vt:lpstr>
      <vt:lpstr>TiO2 – 4layer – relax with errors</vt:lpstr>
      <vt:lpstr>TiO2 – 4layer – relax with errors</vt:lpstr>
      <vt:lpstr>TiO2 – 4layer – relax with errors </vt:lpstr>
      <vt:lpstr>TiO2 – 4layer – relax without errors</vt:lpstr>
      <vt:lpstr>TiO2 – 4layer – relax without errors</vt:lpstr>
      <vt:lpstr>TiO2 – 4layer – relax without errors</vt:lpstr>
      <vt:lpstr>TiO2 – 4layer – relax without errors</vt:lpstr>
      <vt:lpstr>Step – dualGPR – changing data</vt:lpstr>
      <vt:lpstr>Step – dualGPR – changing regularization</vt:lpstr>
      <vt:lpstr>Adaptive prior – 1d test data</vt:lpstr>
      <vt:lpstr>Step – bad structures as refference</vt:lpstr>
      <vt:lpstr>Step – good structures as refference</vt:lpstr>
      <vt:lpstr>Step – settings1 – bad structures as refference</vt:lpstr>
      <vt:lpstr>Step – settings1 – bad structures as refference</vt:lpstr>
      <vt:lpstr>Step – settings1 – good structures as refference</vt:lpstr>
      <vt:lpstr>Step – settings1 – good structures as refference</vt:lpstr>
      <vt:lpstr>Step – settings2 – bad structures as refference</vt:lpstr>
      <vt:lpstr>Step – settings2 – bad structures as refference</vt:lpstr>
      <vt:lpstr>Step – settings2 – good structures as refference</vt:lpstr>
      <vt:lpstr>Step – settings2 – good structures as refference</vt:lpstr>
      <vt:lpstr>Step – prior vs. fine</vt:lpstr>
      <vt:lpstr>Step – prior vs. fine</vt:lpstr>
      <vt:lpstr>Step – prior vs. fine – settings1</vt:lpstr>
      <vt:lpstr>Step – prior vs. fine – settings1</vt:lpstr>
      <vt:lpstr>Step – prior vs. fine – settings1</vt:lpstr>
      <vt:lpstr>Step – prior vs. fine – settings2</vt:lpstr>
      <vt:lpstr>Step – prior vs. fine – settings2</vt:lpstr>
      <vt:lpstr>Step – prior vs. fine – settings2</vt:lpstr>
      <vt:lpstr>Step – single model – run0 </vt:lpstr>
      <vt:lpstr>Step – single model – run1</vt:lpstr>
      <vt:lpstr>Step – single model – run2</vt:lpstr>
      <vt:lpstr>Step – single model – run3</vt:lpstr>
      <vt:lpstr>Step – single model – run4</vt:lpstr>
      <vt:lpstr>Predicted – sigma=20</vt:lpstr>
      <vt:lpstr>Meta dynamics – sigma=20, amplitude=1</vt:lpstr>
      <vt:lpstr>Meta dynamics – sigma=5, amplitude=1</vt:lpstr>
      <vt:lpstr>Meta dynamics – sigma=2, amplitude=1</vt:lpstr>
      <vt:lpstr>Meta dynamics – sigma=1, amplitude=1</vt:lpstr>
      <vt:lpstr>PowerPoint Presentation</vt:lpstr>
      <vt:lpstr>PowerPoint Presentation</vt:lpstr>
      <vt:lpstr>PowerPoint Presentation</vt:lpstr>
      <vt:lpstr>PowerPoint Presentation</vt:lpstr>
      <vt:lpstr>Currently</vt:lpstr>
      <vt:lpstr>To-do</vt:lpstr>
      <vt:lpstr>Notes</vt:lpstr>
      <vt:lpstr>Notes</vt:lpstr>
      <vt:lpstr>Local Features vs. Global features in structure search</vt:lpstr>
      <vt:lpstr>Adaptive prior motivation</vt:lpstr>
      <vt:lpstr>Notes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129</cp:revision>
  <cp:lastPrinted>2018-12-14T12:45:23Z</cp:lastPrinted>
  <dcterms:created xsi:type="dcterms:W3CDTF">2018-10-01T11:16:57Z</dcterms:created>
  <dcterms:modified xsi:type="dcterms:W3CDTF">2018-12-21T15:15:58Z</dcterms:modified>
</cp:coreProperties>
</file>